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7" r:id="rId5"/>
    <p:sldId id="337" r:id="rId6"/>
    <p:sldId id="339" r:id="rId7"/>
    <p:sldId id="349" r:id="rId8"/>
    <p:sldId id="348" r:id="rId9"/>
    <p:sldId id="350" r:id="rId10"/>
    <p:sldId id="351" r:id="rId11"/>
    <p:sldId id="355" r:id="rId12"/>
    <p:sldId id="338" r:id="rId13"/>
    <p:sldId id="352" r:id="rId14"/>
    <p:sldId id="356" r:id="rId15"/>
    <p:sldId id="353" r:id="rId16"/>
    <p:sldId id="357" r:id="rId17"/>
    <p:sldId id="358" r:id="rId18"/>
    <p:sldId id="359" r:id="rId19"/>
    <p:sldId id="360" r:id="rId20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368"/>
    <a:srgbClr val="A97378"/>
    <a:srgbClr val="464646"/>
    <a:srgbClr val="D73285"/>
    <a:srgbClr val="0072C7"/>
    <a:srgbClr val="F94F00"/>
    <a:srgbClr val="FF4E00"/>
    <a:srgbClr val="E13518"/>
    <a:srgbClr val="2C567A"/>
    <a:srgbClr val="FFB3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 autoAdjust="0"/>
    <p:restoredTop sz="86925" autoAdjust="0"/>
  </p:normalViewPr>
  <p:slideViewPr>
    <p:cSldViewPr snapToGrid="0" showGuides="1">
      <p:cViewPr>
        <p:scale>
          <a:sx n="125" d="100"/>
          <a:sy n="125" d="100"/>
        </p:scale>
        <p:origin x="1940" y="3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23/06/2025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23/06/2025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A6C3A-3F14-9F68-CEB8-45CD828ED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C7EA5E6D-397E-FF4F-9535-1546EFAEDD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379F34C1-CAA1-D7CC-0D33-9DB59BF43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54652F-F80C-A937-3C08-7D2BDCA6004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2991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r>
              <a:rPr lang="en-US" dirty="0"/>
              <a:t>Let’s now focus on the </a:t>
            </a:r>
            <a:r>
              <a:rPr lang="en-US" b="1" dirty="0"/>
              <a:t>median</a:t>
            </a:r>
            <a:r>
              <a:rPr lang="en-US" dirty="0"/>
              <a:t>, the second measure of central tendency.</a:t>
            </a:r>
          </a:p>
          <a:p>
            <a:endParaRPr lang="en-US" i="1" dirty="0"/>
          </a:p>
          <a:p>
            <a:r>
              <a:rPr lang="en-US" i="1" dirty="0"/>
              <a:t>The median is the </a:t>
            </a:r>
            <a:r>
              <a:rPr lang="en-US" b="1" i="1" dirty="0"/>
              <a:t>middle value</a:t>
            </a:r>
            <a:r>
              <a:rPr lang="en-US" i="1" dirty="0"/>
              <a:t> when your data is ordered. It literally splits your dataset into two equal halves.</a:t>
            </a:r>
          </a:p>
          <a:p>
            <a:endParaRPr lang="en-US" i="1" dirty="0"/>
          </a:p>
          <a:p>
            <a:r>
              <a:rPr lang="en-US" i="1" dirty="0"/>
              <a:t>This measure is </a:t>
            </a:r>
            <a:r>
              <a:rPr lang="en-US" b="1" i="1" dirty="0"/>
              <a:t>especially powerful</a:t>
            </a:r>
            <a:r>
              <a:rPr lang="en-US" i="1" dirty="0"/>
              <a:t> when dealing with skewed data or extreme values. Unlike the mean, the median doesn’t get distorted by a few very large or very small numbers — which makes it a much more </a:t>
            </a:r>
            <a:r>
              <a:rPr lang="en-US" b="1" i="1" dirty="0"/>
              <a:t>robust indicator</a:t>
            </a:r>
            <a:r>
              <a:rPr lang="en-US" i="1" dirty="0"/>
              <a:t> of what’s typical in many real-world situations.</a:t>
            </a:r>
          </a:p>
          <a:p>
            <a:r>
              <a:rPr lang="en-US" i="1" dirty="0"/>
              <a:t>In this part, we’ll explore what the median tells us, how to calculate it, and why it stays stable even when outliers are present — like a CEO’s salary.</a:t>
            </a:r>
          </a:p>
          <a:p>
            <a:r>
              <a:rPr lang="en-US" i="1" dirty="0"/>
              <a:t>So while the mean might tell you the average, the median often tells you what’s fair.</a:t>
            </a:r>
          </a:p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23/06/2025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Identify variable types in the cleaned dataset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Qualitative variables </a:t>
            </a:r>
            <a:r>
              <a:rPr lang="fr-BE" sz="1600" dirty="0"/>
              <a:t>(</a:t>
            </a:r>
            <a:r>
              <a:rPr lang="fr-BE" sz="1600" dirty="0" err="1"/>
              <a:t>categorical</a:t>
            </a:r>
            <a:r>
              <a:rPr lang="fr-BE" sz="1600" dirty="0"/>
              <a:t>):['url', 'type', '</a:t>
            </a:r>
            <a:r>
              <a:rPr lang="fr-BE" sz="1600" dirty="0" err="1"/>
              <a:t>subtype</a:t>
            </a:r>
            <a:r>
              <a:rPr lang="fr-BE" sz="1600" dirty="0"/>
              <a:t>', 'province', '</a:t>
            </a:r>
            <a:r>
              <a:rPr lang="fr-BE" sz="1600" dirty="0" err="1"/>
              <a:t>locality</a:t>
            </a:r>
            <a:r>
              <a:rPr lang="fr-BE" sz="1600" dirty="0"/>
              <a:t>', '</a:t>
            </a:r>
            <a:r>
              <a:rPr lang="fr-BE" sz="1600" dirty="0" err="1"/>
              <a:t>buildingCondition</a:t>
            </a:r>
            <a:r>
              <a:rPr lang="fr-BE" sz="1600" dirty="0"/>
              <a:t>', '</a:t>
            </a:r>
            <a:r>
              <a:rPr lang="fr-BE" sz="1600" dirty="0" err="1"/>
              <a:t>floodZoneType</a:t>
            </a:r>
            <a:r>
              <a:rPr lang="fr-BE" sz="1600" dirty="0"/>
              <a:t>', '</a:t>
            </a:r>
            <a:r>
              <a:rPr lang="fr-BE" sz="1600" dirty="0" err="1"/>
              <a:t>heatingType</a:t>
            </a:r>
            <a:r>
              <a:rPr lang="fr-BE" sz="1600" dirty="0"/>
              <a:t>', '</a:t>
            </a:r>
            <a:r>
              <a:rPr lang="fr-BE" sz="1600" dirty="0" err="1"/>
              <a:t>kitchenType</a:t>
            </a:r>
            <a:r>
              <a:rPr lang="fr-BE" sz="1600" dirty="0"/>
              <a:t>', '</a:t>
            </a:r>
            <a:r>
              <a:rPr lang="fr-BE" sz="1600" dirty="0" err="1"/>
              <a:t>hasLivingRoom</a:t>
            </a:r>
            <a:r>
              <a:rPr lang="fr-BE" sz="1600" dirty="0"/>
              <a:t>', '</a:t>
            </a:r>
            <a:r>
              <a:rPr lang="fr-BE" sz="1600" dirty="0" err="1"/>
              <a:t>hasTerrace</a:t>
            </a:r>
            <a:r>
              <a:rPr lang="fr-BE" sz="1600" dirty="0"/>
              <a:t>', '</a:t>
            </a:r>
            <a:r>
              <a:rPr lang="fr-BE" sz="1600" dirty="0" err="1"/>
              <a:t>epcScore</a:t>
            </a:r>
            <a:r>
              <a:rPr lang="fr-BE" sz="1600" dirty="0"/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</a:t>
            </a:r>
            <a:r>
              <a:rPr lang="en-US" noProof="0" dirty="0" err="1">
                <a:solidFill>
                  <a:schemeClr val="tx2"/>
                </a:solidFill>
              </a:rPr>
              <a:t>bedroomCount</a:t>
            </a:r>
            <a:r>
              <a:rPr lang="en-US" noProof="0" dirty="0">
                <a:solidFill>
                  <a:schemeClr val="tx2"/>
                </a:solidFill>
              </a:rPr>
              <a:t>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Categorical features </a:t>
            </a:r>
            <a:r>
              <a:rPr lang="en-US" noProof="0" dirty="0">
                <a:solidFill>
                  <a:schemeClr val="tx2"/>
                </a:solidFill>
              </a:rPr>
              <a:t>(e.g. type, province, </a:t>
            </a:r>
            <a:r>
              <a:rPr lang="en-US" noProof="0" dirty="0" err="1">
                <a:solidFill>
                  <a:schemeClr val="tx2"/>
                </a:solidFill>
              </a:rPr>
              <a:t>heatingType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chemeClr val="tx2"/>
                </a:solidFill>
              </a:rPr>
              <a:t>will require encoding </a:t>
            </a:r>
            <a:r>
              <a:rPr lang="en-US" noProof="0" dirty="0">
                <a:solidFill>
                  <a:schemeClr val="tx2"/>
                </a:solidFill>
              </a:rPr>
              <a:t>or </a:t>
            </a:r>
            <a:r>
              <a:rPr lang="en-US" b="1" noProof="0" dirty="0">
                <a:solidFill>
                  <a:schemeClr val="tx2"/>
                </a:solidFill>
              </a:rPr>
              <a:t>grouping </a:t>
            </a:r>
            <a:r>
              <a:rPr lang="en-US" noProof="0" dirty="0">
                <a:solidFill>
                  <a:schemeClr val="tx2"/>
                </a:solidFill>
              </a:rPr>
              <a:t>before </a:t>
            </a:r>
            <a:r>
              <a:rPr lang="en-US" b="1" noProof="0" dirty="0">
                <a:solidFill>
                  <a:schemeClr val="tx2"/>
                </a:solidFill>
              </a:rPr>
              <a:t>use in machine learning </a:t>
            </a:r>
            <a:r>
              <a:rPr lang="en-US" noProof="0" dirty="0">
                <a:solidFill>
                  <a:schemeClr val="tx2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Distribution visualization </a:t>
            </a:r>
          </a:p>
          <a:p>
            <a:r>
              <a:rPr lang="en-US" dirty="0">
                <a:solidFill>
                  <a:schemeClr val="accent2"/>
                </a:solidFill>
              </a:rPr>
              <a:t>Most &amp; least expensive</a:t>
            </a:r>
          </a:p>
          <a:p>
            <a:r>
              <a:rPr lang="en-US" dirty="0">
                <a:solidFill>
                  <a:schemeClr val="accent2"/>
                </a:solidFill>
              </a:rPr>
              <a:t>Most influential variables on price</a:t>
            </a:r>
          </a:p>
          <a:p>
            <a:r>
              <a:rPr lang="en-US" dirty="0">
                <a:solidFill>
                  <a:schemeClr val="accent2"/>
                </a:solidFill>
              </a:rPr>
              <a:t>Variables with Low or No Impact</a:t>
            </a:r>
          </a:p>
          <a:p>
            <a:r>
              <a:rPr lang="en-US" dirty="0">
                <a:solidFill>
                  <a:schemeClr val="accent2"/>
                </a:solidFill>
              </a:rPr>
              <a:t>Encoding Strategy for Categorical Variables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&amp; Least Expensive per town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Price Distribution by Locality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dynamics.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lowest minimum prices,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Most influential variables on price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B54213-1290-A7EC-FAE9-AEB470C6A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41" y="1354667"/>
            <a:ext cx="7711207" cy="454067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A47DED-ECEA-FD35-6EE4-25B49F4BA8B6}"/>
              </a:ext>
            </a:extLst>
          </p:cNvPr>
          <p:cNvCxnSpPr>
            <a:cxnSpLocks/>
          </p:cNvCxnSpPr>
          <p:nvPr/>
        </p:nvCxnSpPr>
        <p:spPr>
          <a:xfrm flipH="1" flipV="1">
            <a:off x="6131560" y="1823720"/>
            <a:ext cx="2651760" cy="802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Listings are located in </a:t>
            </a:r>
            <a:r>
              <a:rPr lang="en-US" sz="1600" b="1" dirty="0"/>
              <a:t>Brussels</a:t>
            </a:r>
            <a:r>
              <a:rPr lang="en-US" sz="1600" dirty="0"/>
              <a:t>, specifically </a:t>
            </a:r>
            <a:r>
              <a:rPr lang="en-US" sz="1600" b="1" dirty="0" err="1"/>
              <a:t>Etterbeek</a:t>
            </a:r>
            <a:r>
              <a:rPr lang="en-US" sz="1600" dirty="0"/>
              <a:t> and </a:t>
            </a:r>
            <a:r>
              <a:rPr lang="en-US" sz="1600" b="1" dirty="0"/>
              <a:t>Bruxelles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332334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</a:rPr>
              <a:t>Duplicated values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The number of rows remained the same before and after applying </a:t>
            </a:r>
            <a:r>
              <a:rPr lang="en-US" sz="2000" dirty="0" err="1"/>
              <a:t>drop_duplicates</a:t>
            </a:r>
            <a:r>
              <a:rPr lang="en-US" sz="2000" dirty="0"/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ym typeface="Wingdings" panose="05000000000000000000" pitchFamily="2" charset="2"/>
              </a:rPr>
              <a:t> This c</a:t>
            </a:r>
            <a:r>
              <a:rPr lang="en-US" sz="2000" dirty="0"/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7790018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Show Percentage of Missing Values</a:t>
            </a:r>
            <a:endParaRPr lang="en-US" b="0" dirty="0">
              <a:solidFill>
                <a:schemeClr val="accent2"/>
              </a:solidFill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FDBC84DB-F4EA-03AD-D30C-8ABB199CE8F4}"/>
              </a:ext>
            </a:extLst>
          </p:cNvPr>
          <p:cNvSpPr/>
          <p:nvPr/>
        </p:nvSpPr>
        <p:spPr>
          <a:xfrm>
            <a:off x="14508432" y="6849502"/>
            <a:ext cx="8123937" cy="1536399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9C5F24-A873-5526-39E1-013F66895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985C7D87-7D5A-D2F7-633B-13EBA62FA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268" y="1666681"/>
            <a:ext cx="4818122" cy="693839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Visual representations of missing values help </a:t>
            </a:r>
            <a:r>
              <a:rPr lang="en-US" sz="1800" b="1" dirty="0">
                <a:solidFill>
                  <a:schemeClr val="accent2"/>
                </a:solidFill>
              </a:rPr>
              <a:t>detect patterns across the dataset</a:t>
            </a:r>
            <a:r>
              <a:rPr lang="en-US" sz="1800" dirty="0">
                <a:solidFill>
                  <a:schemeClr val="accent2"/>
                </a:solidFill>
              </a:rPr>
              <a:t>: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A </a:t>
            </a:r>
            <a:r>
              <a:rPr lang="en-US" sz="1800" b="1" dirty="0">
                <a:solidFill>
                  <a:schemeClr val="accent2"/>
                </a:solidFill>
              </a:rPr>
              <a:t>heatmap shows missing entries row by row</a:t>
            </a:r>
            <a:r>
              <a:rPr lang="en-US" sz="1800" dirty="0">
                <a:solidFill>
                  <a:schemeClr val="accent2"/>
                </a:solidFill>
              </a:rPr>
              <a:t>, which can highlight clusters or anomalies.</a:t>
            </a:r>
          </a:p>
          <a:p>
            <a:r>
              <a:rPr lang="en-US" sz="1800" dirty="0">
                <a:solidFill>
                  <a:schemeClr val="accent2"/>
                </a:solidFill>
              </a:rPr>
              <a:t>A </a:t>
            </a:r>
            <a:r>
              <a:rPr lang="en-US" sz="1800" b="1" dirty="0">
                <a:solidFill>
                  <a:schemeClr val="accent2"/>
                </a:solidFill>
              </a:rPr>
              <a:t>bar plot </a:t>
            </a:r>
            <a:r>
              <a:rPr lang="en-US" sz="1800" dirty="0">
                <a:solidFill>
                  <a:schemeClr val="accent2"/>
                </a:solidFill>
              </a:rPr>
              <a:t>(via `</a:t>
            </a:r>
            <a:r>
              <a:rPr lang="en-US" sz="1800" dirty="0" err="1">
                <a:solidFill>
                  <a:schemeClr val="accent2"/>
                </a:solidFill>
              </a:rPr>
              <a:t>missingno</a:t>
            </a:r>
            <a:r>
              <a:rPr lang="en-US" sz="1800" dirty="0">
                <a:solidFill>
                  <a:schemeClr val="accent2"/>
                </a:solidFill>
              </a:rPr>
              <a:t>`) </a:t>
            </a:r>
            <a:r>
              <a:rPr lang="en-US" sz="1800" b="1" dirty="0">
                <a:solidFill>
                  <a:schemeClr val="accent2"/>
                </a:solidFill>
              </a:rPr>
              <a:t>summarizes the missing value count per feature</a:t>
            </a:r>
            <a:r>
              <a:rPr lang="en-US" sz="1800" dirty="0">
                <a:solidFill>
                  <a:schemeClr val="accent2"/>
                </a:solidFill>
              </a:rPr>
              <a:t>, sorted for easier prioritization.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2"/>
                </a:solidFill>
              </a:rPr>
              <a:t>These visualizations support decision-making when choosing which columns to </a:t>
            </a:r>
          </a:p>
          <a:p>
            <a:pPr marL="360363">
              <a:spcBef>
                <a:spcPts val="0"/>
              </a:spcBef>
            </a:pPr>
            <a:r>
              <a:rPr lang="en-US" sz="1800" dirty="0">
                <a:solidFill>
                  <a:schemeClr val="accent2"/>
                </a:solidFill>
              </a:rPr>
              <a:t>drop, </a:t>
            </a:r>
          </a:p>
          <a:p>
            <a:pPr marL="360363">
              <a:spcBef>
                <a:spcPts val="0"/>
              </a:spcBef>
            </a:pPr>
            <a:r>
              <a:rPr lang="en-US" sz="1800" dirty="0">
                <a:solidFill>
                  <a:schemeClr val="accent2"/>
                </a:solidFill>
              </a:rPr>
              <a:t>impute, </a:t>
            </a:r>
          </a:p>
          <a:p>
            <a:pPr marL="360363">
              <a:spcBef>
                <a:spcPts val="0"/>
              </a:spcBef>
            </a:pPr>
            <a:r>
              <a:rPr lang="en-US" sz="1800" dirty="0">
                <a:solidFill>
                  <a:schemeClr val="accent2"/>
                </a:solidFill>
              </a:rPr>
              <a:t>or transform.</a:t>
            </a:r>
            <a:endParaRPr lang="en-US" sz="18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6CDE38A1-2F7E-E93B-3F14-17806F00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5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A4977DCC-F031-D80C-2059-8A93F40575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AAAC39-E2F7-017A-76F8-8B5ED4808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Visualize Missingness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51074D-066A-C4EC-9BF7-0F2890ACAC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E95D79C-6226-201F-68CE-2A0612576550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0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Visualize Missingness  – Heatmap using seaborn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Yellow</a:t>
            </a:r>
            <a:r>
              <a:rPr lang="en-US" sz="1500" dirty="0"/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/>
              <a:t>Purple</a:t>
            </a:r>
            <a:r>
              <a:rPr lang="en-US" sz="1500" dirty="0"/>
              <a:t> indicates available (non-missing) values</a:t>
            </a:r>
          </a:p>
          <a:p>
            <a:endParaRPr lang="en-US" sz="1500" dirty="0"/>
          </a:p>
          <a:p>
            <a:r>
              <a:rPr lang="en-US" sz="1500" dirty="0"/>
              <a:t>We observe: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Several columns (far right) are mostly </a:t>
            </a:r>
            <a:r>
              <a:rPr lang="en-US" sz="1500" b="1" dirty="0"/>
              <a:t>yellow</a:t>
            </a:r>
            <a:r>
              <a:rPr lang="en-US" sz="1500" dirty="0"/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Most columns have </a:t>
            </a:r>
            <a:r>
              <a:rPr lang="en-US" sz="1500" b="1" dirty="0"/>
              <a:t>partial missingness</a:t>
            </a:r>
            <a:r>
              <a:rPr lang="en-US" sz="1500" dirty="0"/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confirms the need for a </a:t>
            </a:r>
            <a:r>
              <a:rPr lang="en-US" sz="1500" b="1" dirty="0"/>
              <a:t>hybrid cleaning strategy</a:t>
            </a:r>
            <a:r>
              <a:rPr lang="en-US" sz="1500" dirty="0"/>
              <a:t>: drop, impute, or filter depending on importance.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695572"/>
            <a:ext cx="7195423" cy="54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9308"/>
            <a:ext cx="10764227" cy="383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100" dirty="0">
                <a:solidFill>
                  <a:schemeClr val="accent2"/>
                </a:solidFill>
              </a:rPr>
              <a:t>bar plot (via `</a:t>
            </a:r>
            <a:r>
              <a:rPr lang="en-US" sz="2100" dirty="0" err="1">
                <a:solidFill>
                  <a:schemeClr val="accent2"/>
                </a:solidFill>
              </a:rPr>
              <a:t>missingno</a:t>
            </a:r>
            <a:r>
              <a:rPr lang="en-US" sz="2100" dirty="0">
                <a:solidFill>
                  <a:schemeClr val="accent2"/>
                </a:solidFill>
              </a:rPr>
              <a:t>`) summarizes the missing value count per feature</a:t>
            </a:r>
            <a:endParaRPr lang="en-US" sz="2100" b="0" noProof="0" dirty="0">
              <a:solidFill>
                <a:schemeClr val="accent2"/>
              </a:solidFill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/>
              <a:t>“price”, “</a:t>
            </a:r>
            <a:r>
              <a:rPr lang="en-US" sz="1500" b="1" dirty="0" err="1"/>
              <a:t>bedroomCount</a:t>
            </a:r>
            <a:r>
              <a:rPr lang="en-US" sz="1500" b="1" dirty="0"/>
              <a:t>”,”</a:t>
            </a:r>
            <a:r>
              <a:rPr lang="en-US" sz="1500" b="1" dirty="0" err="1"/>
              <a:t>habitableSurface</a:t>
            </a:r>
            <a:r>
              <a:rPr lang="en-US" sz="1500" b="1" dirty="0"/>
              <a:t>”, “</a:t>
            </a:r>
            <a:r>
              <a:rPr lang="en-US" sz="1500" b="1" dirty="0" err="1"/>
              <a:t>bathroomCount</a:t>
            </a:r>
            <a:r>
              <a:rPr lang="en-US" sz="1500" b="1" dirty="0"/>
              <a:t>”</a:t>
            </a:r>
          </a:p>
          <a:p>
            <a:pPr marL="266700" lvl="1"/>
            <a:r>
              <a:rPr lang="en-US" sz="1500" dirty="0">
                <a:sym typeface="Wingdings" panose="05000000000000000000" pitchFamily="2" charset="2"/>
              </a:rPr>
              <a:t> </a:t>
            </a:r>
            <a:r>
              <a:rPr lang="en-US" sz="1500" b="1" dirty="0"/>
              <a:t>are </a:t>
            </a:r>
            <a:r>
              <a:rPr lang="en-US" sz="1500" b="1" dirty="0">
                <a:solidFill>
                  <a:schemeClr val="accent2"/>
                </a:solidFill>
              </a:rPr>
              <a:t>nearly complete </a:t>
            </a:r>
            <a:r>
              <a:rPr lang="en-US" sz="1500" dirty="0"/>
              <a:t>and suitable for modeling.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rgbClr val="D73285"/>
                </a:solidFill>
              </a:rPr>
              <a:t>“Surface” </a:t>
            </a:r>
            <a:r>
              <a:rPr lang="en-US" sz="1500" dirty="0"/>
              <a:t>&amp; </a:t>
            </a:r>
            <a:r>
              <a:rPr lang="en-US" sz="1500" b="1" dirty="0">
                <a:solidFill>
                  <a:srgbClr val="D73285"/>
                </a:solidFill>
              </a:rPr>
              <a:t>“Room Count” </a:t>
            </a:r>
            <a:r>
              <a:rPr lang="en-US" sz="1500" dirty="0"/>
              <a:t>show </a:t>
            </a:r>
            <a:r>
              <a:rPr lang="en-US" sz="1500" b="1" dirty="0">
                <a:solidFill>
                  <a:srgbClr val="D73285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ym typeface="Wingdings" panose="05000000000000000000" pitchFamily="2" charset="2"/>
              </a:rPr>
              <a:t> </a:t>
            </a:r>
            <a:r>
              <a:rPr lang="en-US" sz="1500" dirty="0"/>
              <a:t>and </a:t>
            </a:r>
            <a:r>
              <a:rPr lang="en-US" sz="1500" b="1" dirty="0"/>
              <a:t>require </a:t>
            </a:r>
            <a:r>
              <a:rPr lang="en-US" sz="1500" b="1" dirty="0">
                <a:solidFill>
                  <a:srgbClr val="CE0368"/>
                </a:solidFill>
              </a:rPr>
              <a:t>imputation</a:t>
            </a:r>
            <a:r>
              <a:rPr lang="en-US" sz="1500" b="1" dirty="0"/>
              <a:t> </a:t>
            </a:r>
            <a:r>
              <a:rPr lang="en-US" sz="1500" dirty="0"/>
              <a:t>or </a:t>
            </a:r>
            <a:r>
              <a:rPr lang="en-US" sz="1500" b="1" dirty="0">
                <a:solidFill>
                  <a:srgbClr val="CE0368"/>
                </a:solidFill>
              </a:rPr>
              <a:t>exclusion</a:t>
            </a:r>
            <a:r>
              <a:rPr lang="en-US" sz="15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/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selectively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/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Columns and rows with missing impact</a:t>
            </a:r>
          </a:p>
          <a:p>
            <a:r>
              <a:rPr lang="en-US" dirty="0">
                <a:solidFill>
                  <a:schemeClr val="accent2"/>
                </a:solidFill>
              </a:rPr>
              <a:t>Assessing impact </a:t>
            </a:r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8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Dataset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CB978-11CC-48BB-B965-89EF42406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5FB7F14-BEEB-7607-F327-2E9C896849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Save new dataset with missing values removed</a:t>
            </a:r>
            <a:endParaRPr lang="en-US" b="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87315-7BB1-04AD-29CE-54DAFC07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19" y="1326147"/>
            <a:ext cx="6248387" cy="15950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4D51A3-BBC6-DD36-A69D-47EF68A8E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9" y="3189700"/>
            <a:ext cx="6248388" cy="2516714"/>
          </a:xfrm>
          <a:prstGeom prst="rect">
            <a:avLst/>
          </a:prstGeom>
        </p:spPr>
      </p:pic>
      <p:sp>
        <p:nvSpPr>
          <p:cNvPr id="9" name="Rounded Rectangle">
            <a:extLst>
              <a:ext uri="{FF2B5EF4-FFF2-40B4-BE49-F238E27FC236}">
                <a16:creationId xmlns:a16="http://schemas.microsoft.com/office/drawing/2014/main" id="{C60711D9-E323-668F-4EA4-49507D82EB90}"/>
              </a:ext>
            </a:extLst>
          </p:cNvPr>
          <p:cNvSpPr/>
          <p:nvPr/>
        </p:nvSpPr>
        <p:spPr>
          <a:xfrm>
            <a:off x="7095068" y="777418"/>
            <a:ext cx="465750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B124D753-8676-B64D-F227-36B225CCE291}"/>
              </a:ext>
            </a:extLst>
          </p:cNvPr>
          <p:cNvSpPr/>
          <p:nvPr/>
        </p:nvSpPr>
        <p:spPr>
          <a:xfrm>
            <a:off x="7095068" y="1560503"/>
            <a:ext cx="4631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4F0BCA-16BC-9157-3BC7-810C7719ED77}"/>
              </a:ext>
            </a:extLst>
          </p:cNvPr>
          <p:cNvSpPr txBox="1"/>
          <p:nvPr/>
        </p:nvSpPr>
        <p:spPr>
          <a:xfrm>
            <a:off x="7309602" y="97037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Cleaning Impact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9CC39-135B-5DA4-C7E3-BBDF2BDB6751}"/>
              </a:ext>
            </a:extLst>
          </p:cNvPr>
          <p:cNvSpPr txBox="1"/>
          <p:nvPr/>
        </p:nvSpPr>
        <p:spPr>
          <a:xfrm>
            <a:off x="7221107" y="1778730"/>
            <a:ext cx="437938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original dataset contained </a:t>
            </a:r>
            <a:r>
              <a:rPr lang="en-US" b="1" noProof="0" dirty="0">
                <a:solidFill>
                  <a:schemeClr val="tx2"/>
                </a:solidFill>
              </a:rPr>
              <a:t>80,368 row</a:t>
            </a:r>
            <a:r>
              <a:rPr lang="en-US" noProof="0" dirty="0">
                <a:solidFill>
                  <a:schemeClr val="tx2"/>
                </a:solidFill>
              </a:rPr>
              <a:t>s × 53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A total of 31 columns (with over 50% missing data) were dropped.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75,655 rows with partial missing values were also removed.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Final cleaned dataset: 4,713 rows × 22 columns, fully complete.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Despite the significant reduction, the remaining 103,686 values form a robust and reliable dataset for modeling.</a:t>
            </a:r>
          </a:p>
        </p:txBody>
      </p:sp>
    </p:spTree>
    <p:extLst>
      <p:ext uri="{BB962C8B-B14F-4D97-AF65-F5344CB8AC3E}">
        <p14:creationId xmlns:p14="http://schemas.microsoft.com/office/powerpoint/2010/main" val="25438797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3263</TotalTime>
  <Words>1488</Words>
  <Application>Microsoft Office PowerPoint</Application>
  <PresentationFormat>Widescreen</PresentationFormat>
  <Paragraphs>160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Abadi</vt:lpstr>
      <vt:lpstr>Aptos</vt:lpstr>
      <vt:lpstr>Arial</vt:lpstr>
      <vt:lpstr>Calibri</vt:lpstr>
      <vt:lpstr>Corbel</vt:lpstr>
      <vt:lpstr>Segoe UI</vt:lpstr>
      <vt:lpstr>Wingdings</vt:lpstr>
      <vt:lpstr>Thème Office</vt:lpstr>
      <vt:lpstr>Immoweb – Exploratory data Analysis</vt:lpstr>
      <vt:lpstr>Previewing the Dataset with df.head()</vt:lpstr>
      <vt:lpstr>Duplicated values</vt:lpstr>
      <vt:lpstr>Show Percentage of Missing Values</vt:lpstr>
      <vt:lpstr>Visualize Missingness</vt:lpstr>
      <vt:lpstr>Visualize Missingness  – Heatmap using seaborn</vt:lpstr>
      <vt:lpstr>bar plot (via `missingno`) summarizes the missing value count per feature</vt:lpstr>
      <vt:lpstr>Dataset cleaning</vt:lpstr>
      <vt:lpstr>Save new dataset with missing values removed</vt:lpstr>
      <vt:lpstr>Identify variable types in the cleaned dataset</vt:lpstr>
      <vt:lpstr>Data analysis</vt:lpstr>
      <vt:lpstr>Distribution visualization</vt:lpstr>
      <vt:lpstr>Most &amp; Least Expensive per town</vt:lpstr>
      <vt:lpstr>Price Distribution by Locality</vt:lpstr>
      <vt:lpstr>Most &amp; Least Expensive per province</vt:lpstr>
      <vt:lpstr>Most influential variables on price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225</cp:revision>
  <dcterms:created xsi:type="dcterms:W3CDTF">2024-05-06T12:06:53Z</dcterms:created>
  <dcterms:modified xsi:type="dcterms:W3CDTF">2025-06-23T16:47:53Z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